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80" r:id="rId3"/>
    <p:sldId id="290" r:id="rId4"/>
    <p:sldId id="291" r:id="rId5"/>
    <p:sldId id="299" r:id="rId6"/>
    <p:sldId id="307" r:id="rId7"/>
    <p:sldId id="296" r:id="rId8"/>
    <p:sldId id="297" r:id="rId9"/>
    <p:sldId id="298" r:id="rId10"/>
    <p:sldId id="301" r:id="rId11"/>
    <p:sldId id="308" r:id="rId12"/>
    <p:sldId id="303" r:id="rId13"/>
    <p:sldId id="304" r:id="rId14"/>
    <p:sldId id="305" r:id="rId15"/>
    <p:sldId id="306" r:id="rId16"/>
    <p:sldId id="302" r:id="rId17"/>
  </p:sldIdLst>
  <p:sldSz cx="9144000" cy="6858000" type="screen4x3"/>
  <p:notesSz cx="6877050" cy="1000125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538" y="-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9738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5725" y="0"/>
            <a:ext cx="2979738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7FA950-D8E7-4C36-A3E6-D4768F8CCAB0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99600"/>
            <a:ext cx="2979738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5725" y="9499600"/>
            <a:ext cx="2979738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C7B0D97-126A-47BA-83C9-07C4DB372A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782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97313" y="0"/>
            <a:ext cx="2979737" cy="500063"/>
          </a:xfrm>
          <a:prstGeom prst="rect">
            <a:avLst/>
          </a:prstGeom>
        </p:spPr>
        <p:txBody>
          <a:bodyPr vert="horz" lIns="96442" tIns="48221" rIns="96442" bIns="48221" rtlCol="1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9737" cy="500063"/>
          </a:xfrm>
          <a:prstGeom prst="rect">
            <a:avLst/>
          </a:prstGeom>
        </p:spPr>
        <p:txBody>
          <a:bodyPr vert="horz" lIns="96442" tIns="48221" rIns="96442" bIns="48221" rtlCol="1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2C85814F-17BB-4365-9263-161CD16DB9CE}" type="datetimeFigureOut">
              <a:rPr lang="ar-SA"/>
              <a:pPr>
                <a:defRPr/>
              </a:pPr>
              <a:t>19/08/32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442" tIns="48221" rIns="96442" bIns="48221" rtlCol="1" anchor="ctr"/>
          <a:lstStyle/>
          <a:p>
            <a:pPr lvl="0"/>
            <a:endParaRPr lang="ar-S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7388" y="4751388"/>
            <a:ext cx="5502275" cy="4500562"/>
          </a:xfrm>
          <a:prstGeom prst="rect">
            <a:avLst/>
          </a:prstGeom>
        </p:spPr>
        <p:txBody>
          <a:bodyPr vert="horz" wrap="square" lIns="96442" tIns="48221" rIns="96442" bIns="4822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97313" y="9499600"/>
            <a:ext cx="2979737" cy="500063"/>
          </a:xfrm>
          <a:prstGeom prst="rect">
            <a:avLst/>
          </a:prstGeom>
        </p:spPr>
        <p:txBody>
          <a:bodyPr vert="horz" lIns="96442" tIns="48221" rIns="96442" bIns="48221" rtlCol="1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9499600"/>
            <a:ext cx="2979737" cy="500063"/>
          </a:xfrm>
          <a:prstGeom prst="rect">
            <a:avLst/>
          </a:prstGeom>
        </p:spPr>
        <p:txBody>
          <a:bodyPr vert="horz" lIns="96442" tIns="48221" rIns="96442" bIns="48221" rtlCol="1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51F7BBD8-8DE7-4DD5-9E38-8BF53D5DF46A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31419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D3B80-45A9-40DF-951A-635D5AB8AD2A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56FD7-EBA3-4B6A-BA03-DD1EC0669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308694"/>
      </p:ext>
    </p:extLst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5050C-6F4F-48A3-853F-931437CA3CB2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3572D-34EB-4BB0-9365-833A23C318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20350"/>
      </p:ext>
    </p:extLst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D0618-5D1A-4417-A07E-FC740C479EA6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EEC5B-09AB-4041-AA11-B12480D92B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889669"/>
      </p:ext>
    </p:extLst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EE6C1-B4F7-480C-8CBF-1EF6E7ACC2D1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733BE-C7A7-49C4-A5C4-9BDFE60410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67501"/>
      </p:ext>
    </p:extLst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20D2B-D806-458D-B2A8-E06E0634D934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4BCB6-9489-4ADB-A7D2-2A21A4D800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487173"/>
      </p:ext>
    </p:extLst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5E357-0DA3-4F86-85AF-DE3A3C71DBB4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94277-6140-4FFA-B983-C3CDF662BE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992251"/>
      </p:ext>
    </p:extLst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BE5A1-2413-4044-B566-C33EE3BE3930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B37E3-5B2A-4D6A-923B-8FED16CDD2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817190"/>
      </p:ext>
    </p:extLst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E2A01-A3E5-4D98-A643-6BB30D486EFF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19D03-A2F9-468E-AC24-8FDBE22B6C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702491"/>
      </p:ext>
    </p:extLst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33504-808D-4116-A099-033297F8F51D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A23B7-5C47-4D6B-B7B9-801FEB51E3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975472"/>
      </p:ext>
    </p:extLst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0AD6B-3995-46E8-B053-FCACA82A578A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0477E-9CF5-4251-8DBE-CE9DDD6934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593216"/>
      </p:ext>
    </p:extLst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CE44C-CC01-4CC7-8CCC-963A4914AA0B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C084C-F77F-4620-81DD-9ADC9AE624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579015"/>
      </p:ext>
    </p:extLst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04BCAE-FE62-4032-8B3D-510E1AD59CA6}" type="datetimeFigureOut">
              <a:rPr lang="en-US"/>
              <a:pPr>
                <a:defRPr/>
              </a:pPr>
              <a:t>7/20/2011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4626A6-00FE-4F8F-AAD6-005BC02407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u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4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/>
          <a:lstStyle/>
          <a:p>
            <a:pPr eaLnBrk="1" hangingPunct="1"/>
            <a:r>
              <a:rPr lang="en-US" sz="5400" smtClean="0"/>
              <a:t>LAB#5</a:t>
            </a:r>
            <a:endParaRPr lang="ar-SA" sz="5400" smtClean="0"/>
          </a:p>
        </p:txBody>
      </p:sp>
      <p:sp>
        <p:nvSpPr>
          <p:cNvPr id="13" name="Rectangle 12"/>
          <p:cNvSpPr/>
          <p:nvPr/>
        </p:nvSpPr>
        <p:spPr>
          <a:xfrm>
            <a:off x="0" y="1371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13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Content Placeholder 5"/>
          <p:cNvSpPr>
            <a:spLocks noGrp="1"/>
          </p:cNvSpPr>
          <p:nvPr>
            <p:ph type="subTitle" idx="1"/>
          </p:nvPr>
        </p:nvSpPr>
        <p:spPr>
          <a:xfrm>
            <a:off x="1219200" y="2971800"/>
            <a:ext cx="6858000" cy="2667000"/>
          </a:xfrm>
          <a:ln>
            <a:miter lim="800000"/>
            <a:headEnd/>
            <a:tailEnd/>
          </a:ln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Sorting</a:t>
            </a:r>
            <a:endParaRPr lang="ar-SA" sz="8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1267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914400"/>
            <a:ext cx="51308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pic>
        <p:nvPicPr>
          <p:cNvPr id="12291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38400" y="685800"/>
            <a:ext cx="4495800" cy="5878513"/>
          </a:xfr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6858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Insertion sort</a:t>
            </a:r>
            <a:endParaRPr lang="ar-S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884238"/>
            <a:ext cx="8229600" cy="52117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Insertion sort 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ar-SA" sz="4000" dirty="0"/>
          </a:p>
        </p:txBody>
      </p:sp>
      <p:sp>
        <p:nvSpPr>
          <p:cNvPr id="9" name="Rectangle 8"/>
          <p:cNvSpPr/>
          <p:nvPr/>
        </p:nvSpPr>
        <p:spPr>
          <a:xfrm>
            <a:off x="0" y="609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0" name="Rectangle 9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04800" y="1752600"/>
            <a:ext cx="8610600" cy="47244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l" rtl="0">
              <a:buFont typeface="Arial" pitchFamily="34" charset="0"/>
              <a:buChar char="•"/>
              <a:defRPr/>
            </a:pPr>
            <a:r>
              <a:rPr lang="en-US" sz="3200" b="1" dirty="0">
                <a:solidFill>
                  <a:srgbClr val="FF0000"/>
                </a:solidFill>
                <a:latin typeface="+mn-lt"/>
                <a:cs typeface="+mn-cs"/>
              </a:rPr>
              <a:t> Insertion sort </a:t>
            </a:r>
            <a:r>
              <a:rPr lang="en-US" sz="3200" dirty="0">
                <a:latin typeface="+mn-lt"/>
                <a:cs typeface="+mn-cs"/>
              </a:rPr>
              <a:t>is substantially better than the bubble sort. </a:t>
            </a:r>
          </a:p>
          <a:p>
            <a:pPr lvl="1" algn="l" rtl="0">
              <a:buFont typeface="Arial" pitchFamily="34" charset="0"/>
              <a:buChar char="•"/>
              <a:defRPr/>
            </a:pPr>
            <a:r>
              <a:rPr lang="en-US" sz="3200" dirty="0"/>
              <a:t>In the </a:t>
            </a:r>
            <a:r>
              <a:rPr lang="en-US" sz="3200" b="1" dirty="0">
                <a:solidFill>
                  <a:srgbClr val="0070C0"/>
                </a:solidFill>
              </a:rPr>
              <a:t>outer</a:t>
            </a:r>
            <a:r>
              <a:rPr lang="en-US" sz="3200" dirty="0"/>
              <a:t> for loop, out starts at 1 and moves right. It marks the leftmost unsorted data.</a:t>
            </a:r>
          </a:p>
          <a:p>
            <a:pPr lvl="1" algn="l" rtl="0">
              <a:buFont typeface="Arial" pitchFamily="34" charset="0"/>
              <a:buChar char="•"/>
              <a:defRPr/>
            </a:pPr>
            <a:r>
              <a:rPr lang="en-US" sz="3200" dirty="0"/>
              <a:t>In the </a:t>
            </a:r>
            <a:r>
              <a:rPr lang="en-US" sz="3200" b="1" dirty="0">
                <a:solidFill>
                  <a:srgbClr val="0070C0"/>
                </a:solidFill>
              </a:rPr>
              <a:t>inner</a:t>
            </a:r>
            <a:r>
              <a:rPr lang="en-US" sz="3200" dirty="0"/>
              <a:t> while loop, in starts at out and moves left, until either temp is smaller than the array element there, or it can’t go left any further.</a:t>
            </a:r>
          </a:p>
          <a:p>
            <a:pPr lvl="1" algn="l" rtl="0">
              <a:buFont typeface="Arial" pitchFamily="34" charset="0"/>
              <a:buChar char="•"/>
              <a:defRPr/>
            </a:pPr>
            <a:r>
              <a:rPr lang="en-US" sz="3200" dirty="0"/>
              <a:t>Each pass through the while loop shifts another sorted element one space right. </a:t>
            </a:r>
            <a:endParaRPr lang="en-US" sz="320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6858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Insertion sort</a:t>
            </a:r>
            <a:endParaRPr lang="ar-SA" dirty="0"/>
          </a:p>
        </p:txBody>
      </p:sp>
      <p:sp>
        <p:nvSpPr>
          <p:cNvPr id="9" name="Rectangle 8"/>
          <p:cNvSpPr/>
          <p:nvPr/>
        </p:nvSpPr>
        <p:spPr>
          <a:xfrm>
            <a:off x="0" y="609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0" name="Rectangle 9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7848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r>
              <a:rPr lang="en-US" sz="2000"/>
              <a:t>#</a:t>
            </a:r>
            <a:r>
              <a:rPr lang="en-US" sz="2000" b="1"/>
              <a:t>include &lt;iostream&gt;</a:t>
            </a:r>
          </a:p>
          <a:p>
            <a:pPr algn="l" rtl="0" eaLnBrk="1" hangingPunct="1"/>
            <a:r>
              <a:rPr lang="en-US" sz="2000" b="1"/>
              <a:t>using namespace std;</a:t>
            </a:r>
          </a:p>
          <a:p>
            <a:pPr algn="l" rtl="0" eaLnBrk="1" hangingPunct="1"/>
            <a:r>
              <a:rPr lang="en-US" sz="2000" b="1"/>
              <a:t>int array1[10]={20,3,12,4,65,23,10,14,6,19};</a:t>
            </a:r>
          </a:p>
          <a:p>
            <a:pPr algn="l" rtl="0" eaLnBrk="1" hangingPunct="1"/>
            <a:r>
              <a:rPr lang="en-US" sz="2000" b="1"/>
              <a:t>int size=10;</a:t>
            </a:r>
          </a:p>
          <a:p>
            <a:pPr algn="l" rtl="0" eaLnBrk="1" hangingPunct="1"/>
            <a:r>
              <a:rPr lang="en-US" sz="2000" b="1"/>
              <a:t>int temp;</a:t>
            </a:r>
          </a:p>
          <a:p>
            <a:pPr algn="l" rtl="0" eaLnBrk="1" hangingPunct="1"/>
            <a:r>
              <a:rPr lang="en-US" sz="2000" b="1"/>
              <a:t>void display();</a:t>
            </a:r>
          </a:p>
          <a:p>
            <a:pPr algn="l" rtl="0" eaLnBrk="1" hangingPunct="1"/>
            <a:endParaRPr lang="en-US" sz="2000"/>
          </a:p>
          <a:p>
            <a:pPr algn="l" rtl="0" eaLnBrk="1" hangingPunct="1"/>
            <a:r>
              <a:rPr lang="en-US" sz="2400" b="1"/>
              <a:t>void main() {</a:t>
            </a:r>
          </a:p>
          <a:p>
            <a:pPr algn="l" rtl="0" eaLnBrk="1" hangingPunct="1"/>
            <a:r>
              <a:rPr lang="en-US" sz="2400" b="1"/>
              <a:t>display();</a:t>
            </a:r>
          </a:p>
          <a:p>
            <a:pPr algn="l" rtl="0" eaLnBrk="1" hangingPunct="1"/>
            <a:r>
              <a:rPr lang="en-US" sz="2400" b="1"/>
              <a:t>int j;</a:t>
            </a:r>
          </a:p>
          <a:p>
            <a:pPr algn="l" rtl="0" eaLnBrk="1" hangingPunct="1"/>
            <a:r>
              <a:rPr lang="nn-NO" sz="2400" b="1"/>
              <a:t>	for(int i=1; i &lt; size; i++) </a:t>
            </a:r>
            <a:r>
              <a:rPr lang="en-US" sz="2400" b="1"/>
              <a:t>{</a:t>
            </a:r>
            <a:endParaRPr lang="ar-SA" sz="2400" b="1"/>
          </a:p>
          <a:p>
            <a:pPr algn="l" rtl="0" eaLnBrk="1" hangingPunct="1"/>
            <a:r>
              <a:rPr lang="en-US" sz="2400" b="1"/>
              <a:t>		temp=array1[i];</a:t>
            </a:r>
          </a:p>
          <a:p>
            <a:pPr algn="l" rtl="0" eaLnBrk="1" hangingPunct="1"/>
            <a:r>
              <a:rPr lang="en-US" sz="2400" b="1"/>
              <a:t>		for(j = i; j&gt; 0 &amp;&amp; temp &lt; array1[j-1]; j--)</a:t>
            </a:r>
          </a:p>
          <a:p>
            <a:pPr algn="l" rtl="0" eaLnBrk="1" hangingPunct="1"/>
            <a:r>
              <a:rPr lang="en-US" sz="2400" b="1"/>
              <a:t>			array1[j]=array1[j-1];</a:t>
            </a:r>
          </a:p>
          <a:p>
            <a:pPr algn="l" rtl="0" eaLnBrk="1" hangingPunct="1"/>
            <a:r>
              <a:rPr lang="en-US" sz="2400" b="1"/>
              <a:t>		array1[j]=temp;</a:t>
            </a:r>
          </a:p>
          <a:p>
            <a:pPr algn="l" rtl="0" eaLnBrk="1" hangingPunct="1"/>
            <a:r>
              <a:rPr lang="en-US" sz="2400" b="1"/>
              <a:t>		display();}</a:t>
            </a:r>
          </a:p>
          <a:p>
            <a:pPr algn="l" rtl="0" eaLnBrk="1" hangingPunct="1"/>
            <a:r>
              <a:rPr lang="en-US" sz="2400" b="1"/>
              <a:t>}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6858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Insertion sort</a:t>
            </a:r>
            <a:endParaRPr lang="ar-SA" dirty="0"/>
          </a:p>
        </p:txBody>
      </p:sp>
      <p:sp>
        <p:nvSpPr>
          <p:cNvPr id="9" name="Rectangle 8"/>
          <p:cNvSpPr/>
          <p:nvPr/>
        </p:nvSpPr>
        <p:spPr>
          <a:xfrm>
            <a:off x="0" y="609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0" name="Rectangle 9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7848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endParaRPr lang="ar-SA" sz="2800" b="1"/>
          </a:p>
          <a:p>
            <a:pPr algn="l" rtl="0" eaLnBrk="1" hangingPunct="1"/>
            <a:r>
              <a:rPr lang="en-US" sz="2800" b="1"/>
              <a:t>void display()</a:t>
            </a:r>
          </a:p>
          <a:p>
            <a:pPr algn="l" rtl="0" eaLnBrk="1" hangingPunct="1"/>
            <a:r>
              <a:rPr lang="en-US" sz="2800" b="1"/>
              <a:t>{</a:t>
            </a:r>
            <a:endParaRPr lang="ar-SA" sz="2800" b="1"/>
          </a:p>
          <a:p>
            <a:pPr algn="l" rtl="0" eaLnBrk="1" hangingPunct="1"/>
            <a:r>
              <a:rPr lang="en-US" sz="2800" b="1"/>
              <a:t>for(int i=0;i&lt;10;i++)</a:t>
            </a:r>
          </a:p>
          <a:p>
            <a:pPr algn="l" rtl="0" eaLnBrk="1" hangingPunct="1"/>
            <a:r>
              <a:rPr lang="en-US" sz="2800" b="1"/>
              <a:t>cout &lt;&lt; array1[i] &lt;&lt; " ";</a:t>
            </a:r>
          </a:p>
          <a:p>
            <a:pPr algn="l" rtl="0" eaLnBrk="1" hangingPunct="1"/>
            <a:r>
              <a:rPr lang="en-US" sz="2800" b="1"/>
              <a:t>cout &lt;&lt; "\n" &lt;&lt; "---------\n";</a:t>
            </a:r>
          </a:p>
          <a:p>
            <a:pPr algn="l" rtl="0" eaLnBrk="1" hangingPunct="1"/>
            <a:r>
              <a:rPr lang="en-US" sz="2800" b="1"/>
              <a:t>}</a:t>
            </a:r>
            <a:endParaRPr lang="ar-SA" sz="32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6387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838200"/>
            <a:ext cx="5305425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extLst/>
        </p:spPr>
        <p:txBody>
          <a:bodyPr/>
          <a:lstStyle/>
          <a:p>
            <a:pPr>
              <a:defRPr/>
            </a:pP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Insertion sort</a:t>
            </a:r>
            <a:endParaRPr lang="ar-SA" dirty="0"/>
          </a:p>
        </p:txBody>
      </p:sp>
      <p:pic>
        <p:nvPicPr>
          <p:cNvPr id="17411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1905000"/>
            <a:ext cx="7112000" cy="4267200"/>
          </a:xfr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6858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Bubble sort</a:t>
            </a:r>
            <a:endParaRPr lang="ar-S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884238"/>
            <a:ext cx="8229600" cy="52117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Bubble sort 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ar-SA" sz="4000" dirty="0"/>
          </a:p>
        </p:txBody>
      </p:sp>
      <p:sp>
        <p:nvSpPr>
          <p:cNvPr id="9" name="Rectangle 8"/>
          <p:cNvSpPr/>
          <p:nvPr/>
        </p:nvSpPr>
        <p:spPr>
          <a:xfrm>
            <a:off x="0" y="609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0" name="Rectangle 9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04800" y="1752600"/>
            <a:ext cx="8610600" cy="47244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Calibri" pitchFamily="34" charset="0"/>
              </a:rPr>
              <a:t>Bubble sort </a:t>
            </a:r>
            <a:r>
              <a:rPr lang="en-US" sz="3200" dirty="0">
                <a:latin typeface="Calibri" pitchFamily="34" charset="0"/>
              </a:rPr>
              <a:t>is a simple sorting algorithm. The algorithm starts at the beginning of the data set.</a:t>
            </a:r>
          </a:p>
          <a:p>
            <a:pPr marL="457200" indent="-190500"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200" dirty="0">
                <a:latin typeface="Calibri" pitchFamily="34" charset="0"/>
              </a:rPr>
              <a:t>compares the first two elements.</a:t>
            </a:r>
          </a:p>
          <a:p>
            <a:pPr marL="457200" indent="-190500"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200" dirty="0">
                <a:latin typeface="Calibri" pitchFamily="34" charset="0"/>
              </a:rPr>
              <a:t>If the first is greater than the second, swaps them.</a:t>
            </a:r>
          </a:p>
          <a:p>
            <a:pPr marL="457200" indent="-190500"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200" dirty="0">
                <a:latin typeface="Calibri" pitchFamily="34" charset="0"/>
              </a:rPr>
              <a:t>continues doing this for each pair of adjacent elements</a:t>
            </a:r>
          </a:p>
          <a:p>
            <a:pPr marL="457200" indent="-190500"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200" dirty="0">
                <a:latin typeface="Calibri" pitchFamily="34" charset="0"/>
              </a:rPr>
              <a:t>Starts again with the first two elements, repeating until no swaps have occurred on the last pass.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6858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Bubble sort</a:t>
            </a:r>
            <a:endParaRPr lang="ar-SA" dirty="0"/>
          </a:p>
        </p:txBody>
      </p:sp>
      <p:sp>
        <p:nvSpPr>
          <p:cNvPr id="9" name="Rectangle 8"/>
          <p:cNvSpPr/>
          <p:nvPr/>
        </p:nvSpPr>
        <p:spPr>
          <a:xfrm>
            <a:off x="0" y="609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0" name="Rectangle 9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7848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r>
              <a:rPr lang="en-US" sz="2000" b="1"/>
              <a:t>#include &lt;iostream&gt;</a:t>
            </a:r>
          </a:p>
          <a:p>
            <a:pPr algn="l" rtl="0" eaLnBrk="1" hangingPunct="1"/>
            <a:r>
              <a:rPr lang="en-US" sz="2000" b="1"/>
              <a:t>using namespace std;</a:t>
            </a:r>
          </a:p>
          <a:p>
            <a:pPr algn="l" rtl="0" eaLnBrk="1" hangingPunct="1"/>
            <a:r>
              <a:rPr lang="en-US" sz="2000" b="1"/>
              <a:t>int array1[10]={20,3,12,4,65,23,10,14,6,19};</a:t>
            </a:r>
          </a:p>
          <a:p>
            <a:pPr algn="l" rtl="0" eaLnBrk="1" hangingPunct="1"/>
            <a:r>
              <a:rPr lang="en-US" sz="2000" b="1"/>
              <a:t>void display();</a:t>
            </a:r>
          </a:p>
          <a:p>
            <a:pPr algn="l" rtl="0" eaLnBrk="1" hangingPunct="1"/>
            <a:r>
              <a:rPr lang="en-US" sz="2000" b="1"/>
              <a:t>void swap(int &amp; , int &amp;);</a:t>
            </a:r>
          </a:p>
          <a:p>
            <a:pPr algn="l" rtl="0" eaLnBrk="1" hangingPunct="1"/>
            <a:endParaRPr lang="en-US" sz="2400" b="1"/>
          </a:p>
          <a:p>
            <a:pPr algn="l" rtl="0" eaLnBrk="1" hangingPunct="1"/>
            <a:r>
              <a:rPr lang="en-US" sz="2400" b="1"/>
              <a:t>void main()</a:t>
            </a:r>
          </a:p>
          <a:p>
            <a:pPr algn="l" rtl="0" eaLnBrk="1" hangingPunct="1"/>
            <a:r>
              <a:rPr lang="en-US" sz="2400" b="1"/>
              <a:t>{</a:t>
            </a:r>
          </a:p>
          <a:p>
            <a:pPr algn="l" rtl="0" eaLnBrk="1" hangingPunct="1"/>
            <a:r>
              <a:rPr lang="en-US" sz="2400" b="1"/>
              <a:t>int size=10;</a:t>
            </a:r>
          </a:p>
          <a:p>
            <a:pPr algn="l" rtl="0" eaLnBrk="1" hangingPunct="1"/>
            <a:r>
              <a:rPr lang="en-US" sz="2400" b="1"/>
              <a:t>display();</a:t>
            </a:r>
          </a:p>
          <a:p>
            <a:pPr algn="l" rtl="0" eaLnBrk="1" hangingPunct="1"/>
            <a:r>
              <a:rPr lang="en-US" sz="2400" b="1"/>
              <a:t>for(int out = size-1; out&gt;1; out--)</a:t>
            </a:r>
          </a:p>
          <a:p>
            <a:pPr algn="l" rtl="0" eaLnBrk="1" hangingPunct="1"/>
            <a:r>
              <a:rPr lang="en-US" sz="2400" b="1"/>
              <a:t>	{for(int in=0;in&lt;out;in++)</a:t>
            </a:r>
          </a:p>
          <a:p>
            <a:pPr algn="l" rtl="0" eaLnBrk="1" hangingPunct="1"/>
            <a:r>
              <a:rPr lang="en-US" sz="2400" b="1"/>
              <a:t>			{if(array1[in] &gt; array1[in + 1])</a:t>
            </a:r>
          </a:p>
          <a:p>
            <a:pPr algn="l" rtl="0" eaLnBrk="1" hangingPunct="1"/>
            <a:r>
              <a:rPr lang="en-US" sz="2400" b="1"/>
              <a:t>			swap(array1[in], array1[in + 1]);}</a:t>
            </a:r>
            <a:endParaRPr lang="ar-SA" sz="2400" b="1"/>
          </a:p>
          <a:p>
            <a:pPr algn="l" rtl="0" eaLnBrk="1" hangingPunct="1"/>
            <a:r>
              <a:rPr lang="en-US" sz="2400" b="1"/>
              <a:t>		display();}</a:t>
            </a:r>
          </a:p>
          <a:p>
            <a:pPr algn="l" rtl="0" eaLnBrk="1" hangingPunct="1"/>
            <a:r>
              <a:rPr lang="en-US" sz="2400" b="1"/>
              <a:t>}</a:t>
            </a:r>
            <a:endParaRPr lang="ar-SA" sz="24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6858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Bubble sort</a:t>
            </a:r>
            <a:endParaRPr lang="ar-SA" dirty="0"/>
          </a:p>
        </p:txBody>
      </p:sp>
      <p:sp>
        <p:nvSpPr>
          <p:cNvPr id="9" name="Rectangle 8"/>
          <p:cNvSpPr/>
          <p:nvPr/>
        </p:nvSpPr>
        <p:spPr>
          <a:xfrm>
            <a:off x="0" y="609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0" name="Rectangle 9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7848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r>
              <a:rPr lang="en-US" sz="2800" b="1"/>
              <a:t>void swap (int &amp;x, int &amp;y)</a:t>
            </a:r>
          </a:p>
          <a:p>
            <a:pPr algn="l" rtl="0" eaLnBrk="1" hangingPunct="1"/>
            <a:r>
              <a:rPr lang="en-US" sz="2800" b="1"/>
              <a:t>{</a:t>
            </a:r>
            <a:endParaRPr lang="ar-SA" sz="2800" b="1"/>
          </a:p>
          <a:p>
            <a:pPr algn="l" rtl="0" eaLnBrk="1" hangingPunct="1"/>
            <a:r>
              <a:rPr lang="en-US" sz="2800" b="1"/>
              <a:t>int temp=x;</a:t>
            </a:r>
          </a:p>
          <a:p>
            <a:pPr algn="l" rtl="0" eaLnBrk="1" hangingPunct="1"/>
            <a:r>
              <a:rPr lang="en-US" sz="2800" b="1"/>
              <a:t>x=y;</a:t>
            </a:r>
          </a:p>
          <a:p>
            <a:pPr algn="l" rtl="0" eaLnBrk="1" hangingPunct="1"/>
            <a:r>
              <a:rPr lang="en-US" sz="2800" b="1"/>
              <a:t>y=temp;</a:t>
            </a:r>
          </a:p>
          <a:p>
            <a:pPr algn="l" rtl="0" eaLnBrk="1" hangingPunct="1"/>
            <a:r>
              <a:rPr lang="en-US" sz="2800" b="1"/>
              <a:t>}</a:t>
            </a:r>
          </a:p>
          <a:p>
            <a:pPr algn="l" rtl="0" eaLnBrk="1" hangingPunct="1"/>
            <a:endParaRPr lang="ar-SA" sz="2800" b="1"/>
          </a:p>
          <a:p>
            <a:pPr algn="l" rtl="0" eaLnBrk="1" hangingPunct="1"/>
            <a:r>
              <a:rPr lang="en-US" sz="2800" b="1"/>
              <a:t>void display()</a:t>
            </a:r>
          </a:p>
          <a:p>
            <a:pPr algn="l" rtl="0" eaLnBrk="1" hangingPunct="1"/>
            <a:r>
              <a:rPr lang="en-US" sz="2800" b="1"/>
              <a:t>{</a:t>
            </a:r>
            <a:endParaRPr lang="ar-SA" sz="2800" b="1"/>
          </a:p>
          <a:p>
            <a:pPr algn="l" rtl="0" eaLnBrk="1" hangingPunct="1"/>
            <a:r>
              <a:rPr lang="en-US" sz="2800" b="1"/>
              <a:t>for(int i=0;i&lt;10;i++)</a:t>
            </a:r>
          </a:p>
          <a:p>
            <a:pPr algn="l" rtl="0" eaLnBrk="1" hangingPunct="1"/>
            <a:r>
              <a:rPr lang="en-US" sz="2800" b="1"/>
              <a:t>cout &lt;&lt; array1[i] &lt;&lt; " ";</a:t>
            </a:r>
          </a:p>
          <a:p>
            <a:pPr algn="l" rtl="0" eaLnBrk="1" hangingPunct="1"/>
            <a:r>
              <a:rPr lang="en-US" sz="2800" b="1"/>
              <a:t>cout &lt;&lt; "\n" &lt;&lt; "-----------------------------------\n";</a:t>
            </a:r>
          </a:p>
          <a:p>
            <a:pPr algn="l" rtl="0" eaLnBrk="1" hangingPunct="1"/>
            <a:r>
              <a:rPr lang="en-US" sz="2800" b="1"/>
              <a:t>}</a:t>
            </a:r>
            <a:endParaRPr lang="ar-SA" sz="32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6147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762000"/>
            <a:ext cx="6157913" cy="530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extLst/>
        </p:spPr>
        <p:txBody>
          <a:bodyPr/>
          <a:lstStyle/>
          <a:p>
            <a:pPr>
              <a:defRPr/>
            </a:pP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Bubble sort</a:t>
            </a:r>
            <a:endParaRPr lang="ar-SA" dirty="0"/>
          </a:p>
        </p:txBody>
      </p:sp>
      <p:sp>
        <p:nvSpPr>
          <p:cNvPr id="7171" name="عنصر نائب للمحتوى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pic>
        <p:nvPicPr>
          <p:cNvPr id="7172" name="عنصر نائب للمحتوى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7056438" cy="423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6858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Selection sort</a:t>
            </a:r>
            <a:endParaRPr lang="ar-S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884238"/>
            <a:ext cx="8229600" cy="52117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Selection sort 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ar-SA" sz="4000" dirty="0"/>
          </a:p>
        </p:txBody>
      </p:sp>
      <p:sp>
        <p:nvSpPr>
          <p:cNvPr id="9" name="Rectangle 8"/>
          <p:cNvSpPr/>
          <p:nvPr/>
        </p:nvSpPr>
        <p:spPr>
          <a:xfrm>
            <a:off x="0" y="609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0" name="Rectangle 9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04800" y="1752600"/>
            <a:ext cx="8610600" cy="47244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rtl="0">
              <a:buFont typeface="Arial" pitchFamily="34" charset="0"/>
              <a:buChar char="•"/>
              <a:defRPr/>
            </a:pPr>
            <a:r>
              <a:rPr lang="en-US" sz="3200" b="1" dirty="0">
                <a:solidFill>
                  <a:srgbClr val="FF0000"/>
                </a:solidFill>
                <a:latin typeface="+mn-lt"/>
                <a:cs typeface="+mn-cs"/>
              </a:rPr>
              <a:t> Selection sort </a:t>
            </a:r>
            <a:endParaRPr lang="en-US" sz="3200" dirty="0">
              <a:latin typeface="+mn-lt"/>
              <a:cs typeface="+mn-cs"/>
            </a:endParaRPr>
          </a:p>
          <a:p>
            <a:pPr algn="l" rtl="0">
              <a:defRPr/>
            </a:pPr>
            <a:r>
              <a:rPr lang="en-US" sz="3000" dirty="0"/>
              <a:t>1. Find the minimum value in the list </a:t>
            </a:r>
          </a:p>
          <a:p>
            <a:pPr algn="l" rtl="0">
              <a:defRPr/>
            </a:pPr>
            <a:r>
              <a:rPr lang="en-US" sz="3000" dirty="0"/>
              <a:t>2. Swap it with the value in the first position </a:t>
            </a:r>
          </a:p>
          <a:p>
            <a:pPr algn="l" rtl="0">
              <a:defRPr/>
            </a:pPr>
            <a:r>
              <a:rPr lang="en-US" sz="3000" dirty="0"/>
              <a:t>3. Repeat the steps above for the remainder of the list (starting at the second position and advancing each time)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6858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Selection sort</a:t>
            </a:r>
            <a:endParaRPr lang="ar-SA" dirty="0"/>
          </a:p>
        </p:txBody>
      </p:sp>
      <p:sp>
        <p:nvSpPr>
          <p:cNvPr id="9" name="Rectangle 8"/>
          <p:cNvSpPr/>
          <p:nvPr/>
        </p:nvSpPr>
        <p:spPr>
          <a:xfrm>
            <a:off x="0" y="609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0" name="Rectangle 9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7848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r>
              <a:rPr lang="en-US" sz="2000" b="1"/>
              <a:t>#include &lt;iostream&gt; </a:t>
            </a:r>
          </a:p>
          <a:p>
            <a:pPr algn="l" rtl="0" eaLnBrk="1" hangingPunct="1"/>
            <a:r>
              <a:rPr lang="en-US" sz="2000" b="1"/>
              <a:t>using namespace std; </a:t>
            </a:r>
          </a:p>
          <a:p>
            <a:pPr algn="l" rtl="0" eaLnBrk="1" hangingPunct="1"/>
            <a:r>
              <a:rPr lang="en-US" sz="2000" b="1"/>
              <a:t>int array1[10]={20,3,12,4,65,23,10,14,6,19}; </a:t>
            </a:r>
          </a:p>
          <a:p>
            <a:pPr algn="l" rtl="0" eaLnBrk="1" hangingPunct="1"/>
            <a:r>
              <a:rPr lang="en-US" sz="2000" b="1"/>
              <a:t>int size=10; </a:t>
            </a:r>
          </a:p>
          <a:p>
            <a:pPr algn="l" rtl="0" eaLnBrk="1" hangingPunct="1"/>
            <a:r>
              <a:rPr lang="en-US" sz="2000" b="1"/>
              <a:t>void display(); </a:t>
            </a:r>
          </a:p>
          <a:p>
            <a:pPr algn="l" rtl="0" eaLnBrk="1" hangingPunct="1"/>
            <a:r>
              <a:rPr lang="en-US" sz="2000" b="1"/>
              <a:t>int minimum(int); </a:t>
            </a:r>
          </a:p>
          <a:p>
            <a:pPr algn="l" rtl="0" eaLnBrk="1" hangingPunct="1"/>
            <a:r>
              <a:rPr lang="en-US" sz="2000" b="1"/>
              <a:t>void swap(int &amp; , int &amp;); </a:t>
            </a:r>
          </a:p>
          <a:p>
            <a:pPr algn="l" rtl="0" eaLnBrk="1" hangingPunct="1"/>
            <a:endParaRPr lang="en-US" sz="2000" b="1"/>
          </a:p>
          <a:p>
            <a:pPr algn="l" rtl="0" eaLnBrk="1" hangingPunct="1"/>
            <a:r>
              <a:rPr lang="en-US" sz="2400" b="1"/>
              <a:t>void main() </a:t>
            </a:r>
          </a:p>
          <a:p>
            <a:pPr algn="l" rtl="0" eaLnBrk="1" hangingPunct="1"/>
            <a:r>
              <a:rPr lang="en-US" sz="2400" b="1"/>
              <a:t>{</a:t>
            </a:r>
            <a:endParaRPr lang="ar-SA" sz="2400" b="1"/>
          </a:p>
          <a:p>
            <a:pPr algn="l" rtl="0" eaLnBrk="1" hangingPunct="1"/>
            <a:r>
              <a:rPr lang="en-US" sz="2400" b="1"/>
              <a:t>display(); </a:t>
            </a:r>
          </a:p>
          <a:p>
            <a:pPr algn="l" rtl="0" eaLnBrk="1" hangingPunct="1"/>
            <a:r>
              <a:rPr lang="nn-NO" sz="2400" b="1"/>
              <a:t>for(int i=0; i &lt; size-1; i++) </a:t>
            </a:r>
          </a:p>
          <a:p>
            <a:pPr algn="l" rtl="0" eaLnBrk="1" hangingPunct="1"/>
            <a:r>
              <a:rPr lang="en-US" sz="2400" b="1"/>
              <a:t>	{</a:t>
            </a:r>
            <a:r>
              <a:rPr lang="ar-SA" sz="2400" b="1"/>
              <a:t> </a:t>
            </a:r>
          </a:p>
          <a:p>
            <a:pPr algn="l" rtl="0" eaLnBrk="1" hangingPunct="1"/>
            <a:r>
              <a:rPr lang="en-US" sz="2400" b="1"/>
              <a:t>	swap(array1[i], array1[minimum(i)]); </a:t>
            </a:r>
          </a:p>
          <a:p>
            <a:pPr algn="l" rtl="0" eaLnBrk="1" hangingPunct="1"/>
            <a:r>
              <a:rPr lang="en-US" sz="2400" b="1"/>
              <a:t>	display(); </a:t>
            </a:r>
          </a:p>
          <a:p>
            <a:pPr algn="l" rtl="0" eaLnBrk="1" hangingPunct="1"/>
            <a:r>
              <a:rPr lang="en-US" sz="2400" b="1"/>
              <a:t>	}</a:t>
            </a:r>
          </a:p>
          <a:p>
            <a:pPr algn="l" rtl="0" eaLnBrk="1" hangingPunct="1"/>
            <a:r>
              <a:rPr lang="en-US" sz="2400" b="1"/>
              <a:t>}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6858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Selection sort</a:t>
            </a:r>
            <a:endParaRPr lang="ar-SA" dirty="0"/>
          </a:p>
        </p:txBody>
      </p:sp>
      <p:sp>
        <p:nvSpPr>
          <p:cNvPr id="9" name="Rectangle 8"/>
          <p:cNvSpPr/>
          <p:nvPr/>
        </p:nvSpPr>
        <p:spPr>
          <a:xfrm>
            <a:off x="0" y="609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0" name="Rectangle 9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04800" y="762000"/>
            <a:ext cx="78486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r>
              <a:rPr lang="en-US" sz="2000" b="1"/>
              <a:t>int minimum(int pos) </a:t>
            </a:r>
          </a:p>
          <a:p>
            <a:pPr algn="l" rtl="0" eaLnBrk="1" hangingPunct="1"/>
            <a:r>
              <a:rPr lang="en-US" sz="2000" b="1"/>
              <a:t>{	int min_val=array1[pos]; </a:t>
            </a:r>
          </a:p>
          <a:p>
            <a:pPr algn="l" rtl="0" eaLnBrk="1" hangingPunct="1"/>
            <a:r>
              <a:rPr lang="en-US" sz="2000" b="1"/>
              <a:t>	int min_pos=pos; </a:t>
            </a:r>
          </a:p>
          <a:p>
            <a:pPr algn="l" rtl="0" eaLnBrk="1" hangingPunct="1"/>
            <a:r>
              <a:rPr lang="en-US" sz="2000" b="1"/>
              <a:t>	for(int k=pos+1; k&lt;size; k++) </a:t>
            </a:r>
            <a:endParaRPr lang="ar-SA" sz="2000" b="1"/>
          </a:p>
          <a:p>
            <a:pPr algn="l" rtl="0" eaLnBrk="1" hangingPunct="1"/>
            <a:r>
              <a:rPr lang="ar-SA" sz="2000" b="1"/>
              <a:t>	</a:t>
            </a:r>
            <a:r>
              <a:rPr lang="en-US" sz="2000" b="1"/>
              <a:t>{ if(array1[k] &lt; min_val) </a:t>
            </a:r>
          </a:p>
          <a:p>
            <a:pPr algn="l" rtl="0" eaLnBrk="1" hangingPunct="1"/>
            <a:r>
              <a:rPr lang="en-US" sz="2000" b="1"/>
              <a:t>		{min_val=array1[k]; </a:t>
            </a:r>
          </a:p>
          <a:p>
            <a:pPr algn="l" rtl="0" eaLnBrk="1" hangingPunct="1"/>
            <a:r>
              <a:rPr lang="en-US" sz="2000" b="1"/>
              <a:t>		min_pos=k; }</a:t>
            </a:r>
          </a:p>
          <a:p>
            <a:pPr algn="l" rtl="0" eaLnBrk="1" hangingPunct="1"/>
            <a:r>
              <a:rPr lang="en-US" sz="2000" b="1"/>
              <a:t>	}</a:t>
            </a:r>
          </a:p>
          <a:p>
            <a:pPr algn="l" rtl="0" eaLnBrk="1" hangingPunct="1"/>
            <a:r>
              <a:rPr lang="en-US" sz="2000" b="1"/>
              <a:t>return min_pos; }</a:t>
            </a:r>
          </a:p>
          <a:p>
            <a:pPr algn="l" rtl="0" eaLnBrk="1" hangingPunct="1"/>
            <a:endParaRPr lang="en-US" sz="2000" b="1"/>
          </a:p>
          <a:p>
            <a:pPr algn="l" rtl="0" eaLnBrk="1" hangingPunct="1"/>
            <a:r>
              <a:rPr lang="en-US" sz="2000" b="1"/>
              <a:t>void swap (int &amp;x, int &amp;y) </a:t>
            </a:r>
          </a:p>
          <a:p>
            <a:pPr algn="l" rtl="0" eaLnBrk="1" hangingPunct="1"/>
            <a:r>
              <a:rPr lang="en-US" sz="2000" b="1"/>
              <a:t>{ int temp=x; </a:t>
            </a:r>
          </a:p>
          <a:p>
            <a:pPr algn="l" rtl="0" eaLnBrk="1" hangingPunct="1"/>
            <a:r>
              <a:rPr lang="en-US" sz="2000" b="1"/>
              <a:t>x=y; </a:t>
            </a:r>
          </a:p>
          <a:p>
            <a:pPr algn="l" rtl="0" eaLnBrk="1" hangingPunct="1"/>
            <a:r>
              <a:rPr lang="en-US" sz="2000" b="1"/>
              <a:t>y=temp; }</a:t>
            </a:r>
          </a:p>
          <a:p>
            <a:pPr algn="l" rtl="0" eaLnBrk="1" hangingPunct="1"/>
            <a:endParaRPr lang="en-US" sz="2000" b="1"/>
          </a:p>
          <a:p>
            <a:pPr algn="l" rtl="0" eaLnBrk="1" hangingPunct="1"/>
            <a:r>
              <a:rPr lang="en-US" sz="2000" b="1"/>
              <a:t>void display() </a:t>
            </a:r>
          </a:p>
          <a:p>
            <a:pPr algn="l" rtl="0" eaLnBrk="1" hangingPunct="1"/>
            <a:r>
              <a:rPr lang="en-US" sz="2000" b="1"/>
              <a:t>{for(int i=0;i&lt;10;i++) </a:t>
            </a:r>
          </a:p>
          <a:p>
            <a:pPr algn="l" rtl="0" eaLnBrk="1" hangingPunct="1"/>
            <a:r>
              <a:rPr lang="en-US" sz="2000" b="1"/>
              <a:t>cout &lt;&lt; array1[i] &lt;&lt; " "; </a:t>
            </a:r>
          </a:p>
          <a:p>
            <a:pPr algn="l" rtl="0" eaLnBrk="1" hangingPunct="1"/>
            <a:r>
              <a:rPr lang="en-US" sz="2000" b="1"/>
              <a:t>cout &lt;&lt; "\n" &lt;&lt; "-----------------------------------\n"; }</a:t>
            </a:r>
            <a:endParaRPr lang="en-US" sz="24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</TotalTime>
  <Words>414</Words>
  <Application>Microsoft Office PowerPoint</Application>
  <PresentationFormat>عرض على الشاشة (3:4)‏</PresentationFormat>
  <Paragraphs>121</Paragraphs>
  <Slides>16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LAB#5</vt:lpstr>
      <vt:lpstr>Bubble sort</vt:lpstr>
      <vt:lpstr>Bubble sort</vt:lpstr>
      <vt:lpstr>Bubble sort</vt:lpstr>
      <vt:lpstr>عرض تقديمي في PowerPoint</vt:lpstr>
      <vt:lpstr>Bubble sort</vt:lpstr>
      <vt:lpstr>Selection sort</vt:lpstr>
      <vt:lpstr>Selection sort</vt:lpstr>
      <vt:lpstr>Selection sort</vt:lpstr>
      <vt:lpstr>عرض تقديمي في PowerPoint</vt:lpstr>
      <vt:lpstr>عرض تقديمي في PowerPoint</vt:lpstr>
      <vt:lpstr>Insertion sort</vt:lpstr>
      <vt:lpstr>Insertion sort</vt:lpstr>
      <vt:lpstr>Insertion sort</vt:lpstr>
      <vt:lpstr>عرض تقديمي في PowerPoint</vt:lpstr>
      <vt:lpstr>Insertion sort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LAB#1</dc:title>
  <dc:creator>MOON</dc:creator>
  <cp:lastModifiedBy>Aseel</cp:lastModifiedBy>
  <cp:revision>181</cp:revision>
  <dcterms:created xsi:type="dcterms:W3CDTF">2006-08-16T00:00:00Z</dcterms:created>
  <dcterms:modified xsi:type="dcterms:W3CDTF">2011-07-19T23:12:15Z</dcterms:modified>
</cp:coreProperties>
</file>